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4" r:id="rId5"/>
    <p:sldId id="265" r:id="rId6"/>
    <p:sldId id="262" r:id="rId7"/>
    <p:sldId id="269" r:id="rId8"/>
    <p:sldId id="270" r:id="rId9"/>
    <p:sldId id="266" r:id="rId10"/>
    <p:sldId id="268" r:id="rId11"/>
    <p:sldId id="271" r:id="rId12"/>
    <p:sldId id="272" r:id="rId13"/>
    <p:sldId id="267" r:id="rId14"/>
    <p:sldId id="263" r:id="rId15"/>
    <p:sldId id="273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Wang" initials="EW" lastIdx="1" clrIdx="0">
    <p:extLst>
      <p:ext uri="{19B8F6BF-5375-455C-9EA6-DF929625EA0E}">
        <p15:presenceInfo xmlns:p15="http://schemas.microsoft.com/office/powerpoint/2012/main" userId="Emma W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8C3C"/>
    <a:srgbClr val="8BA446"/>
    <a:srgbClr val="A8BF69"/>
    <a:srgbClr val="11B3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>
        <p:scale>
          <a:sx n="90" d="100"/>
          <a:sy n="90" d="100"/>
        </p:scale>
        <p:origin x="1092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jpeg>
</file>

<file path=ppt/media/image13.jpg>
</file>

<file path=ppt/media/image14.jpg>
</file>

<file path=ppt/media/image15.gif>
</file>

<file path=ppt/media/image16.gif>
</file>

<file path=ppt/media/image17.jpeg>
</file>

<file path=ppt/media/image18.jpg>
</file>

<file path=ppt/media/image19.gif>
</file>

<file path=ppt/media/image2.jpeg>
</file>

<file path=ppt/media/image20.gif>
</file>

<file path=ppt/media/image3.jpeg>
</file>

<file path=ppt/media/image4.jpeg>
</file>

<file path=ppt/media/image5.jp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284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98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080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3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50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068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09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58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918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13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88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8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825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8" r:id="rId7"/>
    <p:sldLayoutId id="2147483664" r:id="rId8"/>
    <p:sldLayoutId id="2147483665" r:id="rId9"/>
    <p:sldLayoutId id="2147483666" r:id="rId10"/>
    <p:sldLayoutId id="2147483667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ng-emma/Stats-NZ-Livestock2017.git" TargetMode="External"/><Relationship Id="rId2" Type="http://schemas.openxmlformats.org/officeDocument/2006/relationships/hyperlink" Target="https://www.stats.govt.nz/information-releases/agricultural-production-statistics-june-2017-fina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8B061-CFA0-4343-957F-B07004065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5916" y="251095"/>
            <a:ext cx="7386084" cy="2870154"/>
          </a:xfrm>
        </p:spPr>
        <p:txBody>
          <a:bodyPr>
            <a:noAutofit/>
          </a:bodyPr>
          <a:lstStyle/>
          <a:p>
            <a:pPr algn="r"/>
            <a:r>
              <a:rPr lang="en-NZ" sz="4800" dirty="0"/>
              <a:t>Distribution and Development of Livestock in New Zealand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9B453A-6C5D-4B24-B296-FFE69BBF8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05525" y="5617116"/>
            <a:ext cx="6096000" cy="1625554"/>
          </a:xfrm>
        </p:spPr>
        <p:txBody>
          <a:bodyPr>
            <a:normAutofit/>
          </a:bodyPr>
          <a:lstStyle/>
          <a:p>
            <a:pPr algn="r"/>
            <a:r>
              <a:rPr lang="en-NZ" sz="1800" dirty="0">
                <a:solidFill>
                  <a:schemeClr val="tx1">
                    <a:lumMod val="85000"/>
                  </a:schemeClr>
                </a:solidFill>
              </a:rPr>
              <a:t>Presenter: Emma Wang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474E657B-923D-3CBA-A8DB-ED099EB1D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37" r="22062" b="-2"/>
          <a:stretch/>
        </p:blipFill>
        <p:spPr>
          <a:xfrm>
            <a:off x="-2" y="-1"/>
            <a:ext cx="4572002" cy="685800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cubicBezTo>
                  <a:pt x="4160163" y="4953853"/>
                  <a:pt x="4171415" y="4969749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8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2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1289" y="6365204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6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1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4"/>
                  <a:pt x="4125838" y="2518264"/>
                </a:cubicBez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1" y="2463018"/>
                </a:cubicBez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1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6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</p:pic>
      <p:grpSp>
        <p:nvGrpSpPr>
          <p:cNvPr id="32" name="Group 10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3" name="Freeform: Shape 11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: Shape 12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6C3202E-9FA8-414D-8886-8BC38BA30F76}"/>
              </a:ext>
            </a:extLst>
          </p:cNvPr>
          <p:cNvSpPr txBox="1"/>
          <p:nvPr/>
        </p:nvSpPr>
        <p:spPr>
          <a:xfrm>
            <a:off x="5373281" y="3505919"/>
            <a:ext cx="6818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dirty="0">
                <a:solidFill>
                  <a:schemeClr val="tx1">
                    <a:lumMod val="85000"/>
                  </a:schemeClr>
                </a:solidFill>
              </a:rPr>
              <a:t>Insights from the 2017 Agricultural Census</a:t>
            </a:r>
          </a:p>
        </p:txBody>
      </p:sp>
    </p:spTree>
    <p:extLst>
      <p:ext uri="{BB962C8B-B14F-4D97-AF65-F5344CB8AC3E}">
        <p14:creationId xmlns:p14="http://schemas.microsoft.com/office/powerpoint/2010/main" val="29939143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CF98853-826C-4784-AFF7-A07504E8B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" r="5231"/>
          <a:stretch/>
        </p:blipFill>
        <p:spPr>
          <a:xfrm>
            <a:off x="0" y="0"/>
            <a:ext cx="6296297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3270FCF-7250-481F-A1C6-4F7D20C9D8C8}"/>
              </a:ext>
            </a:extLst>
          </p:cNvPr>
          <p:cNvSpPr/>
          <p:nvPr/>
        </p:nvSpPr>
        <p:spPr>
          <a:xfrm>
            <a:off x="3575922" y="2924466"/>
            <a:ext cx="927918" cy="126174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Manawatu-Wanganui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A63ECAF-0060-428E-B1E2-24C01214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6823" y="-77353"/>
            <a:ext cx="6095999" cy="1624055"/>
          </a:xfrm>
        </p:spPr>
        <p:txBody>
          <a:bodyPr anchor="b">
            <a:normAutofit/>
          </a:bodyPr>
          <a:lstStyle/>
          <a:p>
            <a:r>
              <a:rPr lang="en-NZ" dirty="0"/>
              <a:t>Beef Cattle in 2017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35DF51-8E32-4ACA-A078-2DCEF4A78DF4}"/>
              </a:ext>
            </a:extLst>
          </p:cNvPr>
          <p:cNvSpPr txBox="1"/>
          <p:nvPr/>
        </p:nvSpPr>
        <p:spPr>
          <a:xfrm>
            <a:off x="6523763" y="2520429"/>
            <a:ext cx="50611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 Sheep and beef cattle farms: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Manawatu-Wanganui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Canterbury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were much fewer beef cattle than sheep (around 1/6)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  <a:p>
            <a:pPr lvl="1"/>
            <a:endParaRPr lang="en-NZ" dirty="0"/>
          </a:p>
          <a:p>
            <a:pPr lvl="1"/>
            <a:endParaRPr lang="en-N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</p:txBody>
      </p:sp>
      <p:pic>
        <p:nvPicPr>
          <p:cNvPr id="5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AE7EA3D6-ED48-43EF-BFBC-F37F8EB2DC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9" r="30444"/>
          <a:stretch/>
        </p:blipFill>
        <p:spPr>
          <a:xfrm>
            <a:off x="3557285" y="4490272"/>
            <a:ext cx="1184427" cy="193513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A7AEFDB-2F5D-4CEC-8288-5787AC4C45B1}"/>
              </a:ext>
            </a:extLst>
          </p:cNvPr>
          <p:cNvSpPr txBox="1"/>
          <p:nvPr/>
        </p:nvSpPr>
        <p:spPr>
          <a:xfrm>
            <a:off x="3784751" y="4490272"/>
            <a:ext cx="85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900" dirty="0">
                <a:solidFill>
                  <a:schemeClr val="tx1">
                    <a:lumMod val="50000"/>
                  </a:schemeClr>
                </a:solidFill>
              </a:rPr>
              <a:t>Chatham Islands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0F42202-CA65-4C56-87B7-8167B0A9C2F3}"/>
              </a:ext>
            </a:extLst>
          </p:cNvPr>
          <p:cNvSpPr/>
          <p:nvPr/>
        </p:nvSpPr>
        <p:spPr>
          <a:xfrm>
            <a:off x="2279141" y="4364098"/>
            <a:ext cx="927918" cy="126174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Canterbury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98666D3-113D-4988-931C-ADEF2B86AAFA}"/>
              </a:ext>
            </a:extLst>
          </p:cNvPr>
          <p:cNvSpPr/>
          <p:nvPr/>
        </p:nvSpPr>
        <p:spPr>
          <a:xfrm>
            <a:off x="2964278" y="945182"/>
            <a:ext cx="927918" cy="126174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Northland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6AE69B3-A88B-48D9-9108-C96865B0EB3A}"/>
              </a:ext>
            </a:extLst>
          </p:cNvPr>
          <p:cNvSpPr/>
          <p:nvPr/>
        </p:nvSpPr>
        <p:spPr>
          <a:xfrm>
            <a:off x="2964278" y="1994686"/>
            <a:ext cx="611644" cy="126174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Waikato</a:t>
            </a:r>
          </a:p>
        </p:txBody>
      </p:sp>
    </p:spTree>
    <p:extLst>
      <p:ext uri="{BB962C8B-B14F-4D97-AF65-F5344CB8AC3E}">
        <p14:creationId xmlns:p14="http://schemas.microsoft.com/office/powerpoint/2010/main" val="2424363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358" y="456715"/>
            <a:ext cx="4708451" cy="190182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North Island </a:t>
            </a:r>
            <a:br>
              <a:rPr lang="en-US" dirty="0">
                <a:solidFill>
                  <a:srgbClr val="8BA446"/>
                </a:solidFill>
              </a:rPr>
            </a:br>
            <a:r>
              <a:rPr lang="en-US" dirty="0">
                <a:solidFill>
                  <a:srgbClr val="8BA446"/>
                </a:solidFill>
              </a:rPr>
              <a:t>Beef Cattle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6960358" y="2634018"/>
            <a:ext cx="51179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beef cattle count in Bay of Plenty and Taranaki increased by around 13% from 2012 to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counts in the </a:t>
            </a:r>
            <a:r>
              <a:rPr lang="en-US" b="1" dirty="0">
                <a:solidFill>
                  <a:schemeClr val="bg1"/>
                </a:solidFill>
              </a:rPr>
              <a:t>large beef cattle farms </a:t>
            </a:r>
            <a:r>
              <a:rPr lang="en-US" dirty="0">
                <a:solidFill>
                  <a:schemeClr val="bg1"/>
                </a:solidFill>
              </a:rPr>
              <a:t>(Hawke’s Bay, Manawatu-Wanganui and Waikato) </a:t>
            </a:r>
            <a:r>
              <a:rPr lang="en-US" b="1" dirty="0">
                <a:solidFill>
                  <a:schemeClr val="bg1"/>
                </a:solidFill>
              </a:rPr>
              <a:t>decreased</a:t>
            </a:r>
            <a:r>
              <a:rPr lang="en-US" dirty="0">
                <a:solidFill>
                  <a:schemeClr val="bg1"/>
                </a:solidFill>
              </a:rPr>
              <a:t> between 2% to 6%</a:t>
            </a:r>
            <a:endParaRPr lang="en-NZ" dirty="0">
              <a:solidFill>
                <a:schemeClr val="bg1"/>
              </a:solidFill>
            </a:endParaRP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2BF6A9B5-310E-4B23-A9BB-C7F26919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42" y="922374"/>
            <a:ext cx="6266564" cy="501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31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358" y="456715"/>
            <a:ext cx="4708451" cy="190182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South Island </a:t>
            </a:r>
            <a:br>
              <a:rPr lang="en-US" dirty="0">
                <a:solidFill>
                  <a:srgbClr val="8BA446"/>
                </a:solidFill>
              </a:rPr>
            </a:br>
            <a:r>
              <a:rPr lang="en-US" dirty="0">
                <a:solidFill>
                  <a:srgbClr val="8BA446"/>
                </a:solidFill>
              </a:rPr>
              <a:t>Beef Cattle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6960358" y="2634018"/>
            <a:ext cx="511791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Slight reduction in Canterbury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Significant reductions in Otago and Marlborough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Data unavailable: Nelson (2012, 2017) and Chatham Islands (2012)</a:t>
            </a:r>
            <a:endParaRPr lang="en-NZ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029A72EC-C812-44F4-9A1B-8E8E6C93B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85" y="795087"/>
            <a:ext cx="6584781" cy="526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81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ws looking at the camera">
            <a:extLst>
              <a:ext uri="{FF2B5EF4-FFF2-40B4-BE49-F238E27FC236}">
                <a16:creationId xmlns:a16="http://schemas.microsoft.com/office/drawing/2014/main" id="{51531E7E-6E52-02D3-996D-29550E2097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r="1" b="5136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40ACC-89B7-4CED-BFBA-56895AE1D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Dairy Cattle</a:t>
            </a:r>
          </a:p>
        </p:txBody>
      </p:sp>
    </p:spTree>
    <p:extLst>
      <p:ext uri="{BB962C8B-B14F-4D97-AF65-F5344CB8AC3E}">
        <p14:creationId xmlns:p14="http://schemas.microsoft.com/office/powerpoint/2010/main" val="1562249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CF4A869-A1C8-4178-B273-30661D1950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6" r="4651"/>
          <a:stretch/>
        </p:blipFill>
        <p:spPr>
          <a:xfrm>
            <a:off x="0" y="0"/>
            <a:ext cx="627320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399C68-F724-49D0-97C8-0CAE6C27B23A}"/>
              </a:ext>
            </a:extLst>
          </p:cNvPr>
          <p:cNvSpPr txBox="1"/>
          <p:nvPr/>
        </p:nvSpPr>
        <p:spPr>
          <a:xfrm>
            <a:off x="6453963" y="2828835"/>
            <a:ext cx="5234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Waikato</a:t>
            </a:r>
            <a:r>
              <a:rPr lang="en-NZ" dirty="0"/>
              <a:t> and </a:t>
            </a:r>
            <a:r>
              <a:rPr lang="en-NZ" b="1" dirty="0"/>
              <a:t>Canterbury</a:t>
            </a:r>
            <a:r>
              <a:rPr lang="en-NZ" dirty="0"/>
              <a:t> had the </a:t>
            </a:r>
            <a:r>
              <a:rPr lang="en-NZ" b="1" dirty="0"/>
              <a:t>largest</a:t>
            </a:r>
            <a:r>
              <a:rPr lang="en-NZ" dirty="0"/>
              <a:t> </a:t>
            </a:r>
            <a:r>
              <a:rPr lang="en-NZ" b="1" dirty="0"/>
              <a:t>dairy cattle farms </a:t>
            </a:r>
            <a:r>
              <a:rPr lang="en-NZ" dirty="0"/>
              <a:t>in New Zealand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dirty="0"/>
              <a:t>More than 1300 thousand cattle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E83E1BE-1CA9-4021-BCF2-F30EFC7052BE}"/>
              </a:ext>
            </a:extLst>
          </p:cNvPr>
          <p:cNvSpPr/>
          <p:nvPr/>
        </p:nvSpPr>
        <p:spPr>
          <a:xfrm>
            <a:off x="2269443" y="4367955"/>
            <a:ext cx="590461" cy="121820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Canterbury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A63ECAF-0060-428E-B1E2-24C01214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963" y="-356215"/>
            <a:ext cx="6095999" cy="1624055"/>
          </a:xfrm>
        </p:spPr>
        <p:txBody>
          <a:bodyPr anchor="b">
            <a:normAutofit/>
          </a:bodyPr>
          <a:lstStyle/>
          <a:p>
            <a:r>
              <a:rPr lang="en-NZ" dirty="0"/>
              <a:t>Dairy Cattle in 2017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9088FA1-63C9-483F-B6E4-0A8D84351634}"/>
              </a:ext>
            </a:extLst>
          </p:cNvPr>
          <p:cNvSpPr/>
          <p:nvPr/>
        </p:nvSpPr>
        <p:spPr>
          <a:xfrm>
            <a:off x="2859904" y="2062158"/>
            <a:ext cx="590461" cy="121820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Waikato</a:t>
            </a:r>
          </a:p>
        </p:txBody>
      </p:sp>
    </p:spTree>
    <p:extLst>
      <p:ext uri="{BB962C8B-B14F-4D97-AF65-F5344CB8AC3E}">
        <p14:creationId xmlns:p14="http://schemas.microsoft.com/office/powerpoint/2010/main" val="32424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358" y="456715"/>
            <a:ext cx="4708451" cy="1901824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North Island </a:t>
            </a:r>
            <a:br>
              <a:rPr lang="en-US" dirty="0">
                <a:solidFill>
                  <a:srgbClr val="8BA446"/>
                </a:solidFill>
              </a:rPr>
            </a:br>
            <a:r>
              <a:rPr lang="en-US" dirty="0">
                <a:solidFill>
                  <a:srgbClr val="8BA446"/>
                </a:solidFill>
              </a:rPr>
              <a:t>Dairy Cattle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6960358" y="2634018"/>
            <a:ext cx="51179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counts increased by 2.1% in Waikato.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total counts from the North Island stayed stable from 2012 to 2017.   </a:t>
            </a:r>
            <a:endParaRPr lang="en-NZ" dirty="0">
              <a:solidFill>
                <a:schemeClr val="bg1"/>
              </a:solidFill>
            </a:endParaRP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A6C25E49-13F8-4AC6-AE06-ACA92A855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82" y="983511"/>
            <a:ext cx="6648576" cy="531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516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358" y="456715"/>
            <a:ext cx="4708451" cy="1901824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South Island </a:t>
            </a:r>
            <a:br>
              <a:rPr lang="en-US" dirty="0">
                <a:solidFill>
                  <a:srgbClr val="8BA446"/>
                </a:solidFill>
              </a:rPr>
            </a:br>
            <a:r>
              <a:rPr lang="en-US" dirty="0">
                <a:solidFill>
                  <a:srgbClr val="8BA446"/>
                </a:solidFill>
              </a:rPr>
              <a:t>Dairy Cattle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6960358" y="2634018"/>
            <a:ext cx="511791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counts </a:t>
            </a:r>
            <a:r>
              <a:rPr lang="en-US" b="1" dirty="0">
                <a:solidFill>
                  <a:schemeClr val="bg1"/>
                </a:solidFill>
              </a:rPr>
              <a:t>increased significantly</a:t>
            </a:r>
            <a:r>
              <a:rPr lang="en-US" dirty="0">
                <a:solidFill>
                  <a:schemeClr val="bg1"/>
                </a:solidFill>
              </a:rPr>
              <a:t> in Canterbury (by 9.0%).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total counts from the South Island increased by 3.4%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Data unavailable: Nelson (2012) and Chatham Islands (2012, 2017)</a:t>
            </a:r>
            <a:endParaRPr lang="en-NZ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AF8CEF-57FF-4C92-8BAE-0A302172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1" y="973323"/>
            <a:ext cx="6719777" cy="537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299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A4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7A71CA-2A9E-4ED9-A48C-21E4C148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87" y="-811619"/>
            <a:ext cx="3810001" cy="2025649"/>
          </a:xfrm>
        </p:spPr>
        <p:txBody>
          <a:bodyPr anchor="b">
            <a:normAutofit/>
          </a:bodyPr>
          <a:lstStyle/>
          <a:p>
            <a:r>
              <a:rPr lang="en-US" dirty="0"/>
              <a:t>Conclusions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F66EA-C0A1-4CC4-A3F3-19D21E21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87" y="1548809"/>
            <a:ext cx="10958622" cy="5032743"/>
          </a:xfrm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The patterns of livestock distributions stayed largely unchanged from 2012 to 2017.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1. The </a:t>
            </a:r>
            <a:r>
              <a:rPr lang="en-US" sz="2000" b="1" dirty="0"/>
              <a:t>leading</a:t>
            </a:r>
            <a:r>
              <a:rPr lang="en-US" sz="2000" dirty="0"/>
              <a:t> type of livestock: sheep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2. The sheep and beef cattle farming </a:t>
            </a:r>
            <a:r>
              <a:rPr lang="en-US" sz="2000" b="1" dirty="0"/>
              <a:t>shrunk</a:t>
            </a:r>
            <a:r>
              <a:rPr lang="en-US" sz="2000" dirty="0"/>
              <a:t> from 2012 to 2017.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    - The counts were reduced in all the major regions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3. The farming of dairy cattle </a:t>
            </a:r>
            <a:r>
              <a:rPr lang="en-US" sz="2000" b="1" dirty="0"/>
              <a:t>expanded</a:t>
            </a:r>
            <a:r>
              <a:rPr lang="en-US" sz="2000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    - Major contributors: Waikato and Canterbury. </a:t>
            </a:r>
            <a:endParaRPr lang="en-NZ" sz="2000" dirty="0"/>
          </a:p>
        </p:txBody>
      </p:sp>
    </p:spTree>
    <p:extLst>
      <p:ext uri="{BB962C8B-B14F-4D97-AF65-F5344CB8AC3E}">
        <p14:creationId xmlns:p14="http://schemas.microsoft.com/office/powerpoint/2010/main" val="559212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71CA-2A9E-4ED9-A48C-21E4C148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87" y="-811619"/>
            <a:ext cx="3810001" cy="2025649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778C3C"/>
                </a:solidFill>
              </a:rPr>
              <a:t>Appendix</a:t>
            </a:r>
            <a:endParaRPr lang="en-NZ" dirty="0">
              <a:solidFill>
                <a:srgbClr val="778C3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F66EA-C0A1-4CC4-A3F3-19D21E21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87" y="1415090"/>
            <a:ext cx="10405729" cy="3232296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778C3C"/>
                </a:solidFill>
              </a:rPr>
              <a:t>Data Source</a:t>
            </a:r>
            <a:r>
              <a:rPr lang="en-US" sz="1800" dirty="0">
                <a:solidFill>
                  <a:srgbClr val="778C3C"/>
                </a:solidFill>
              </a:rPr>
              <a:t>: </a:t>
            </a:r>
            <a:r>
              <a:rPr lang="en-NZ" sz="1800" i="0" dirty="0">
                <a:solidFill>
                  <a:srgbClr val="778C3C"/>
                </a:solidFill>
                <a:effectLst/>
              </a:rPr>
              <a:t>Agricultural production statistics: June 2017 (final)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NZ" sz="1800" i="0" dirty="0">
                <a:solidFill>
                  <a:schemeClr val="accent5">
                    <a:lumMod val="75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https://www.stats.govt.nz/information-releases/agricultural-production-statistics-june-2017-final</a:t>
            </a:r>
            <a:endParaRPr lang="en-NZ" sz="18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NZ" sz="1800" b="1" i="0" dirty="0">
              <a:solidFill>
                <a:srgbClr val="778C3C"/>
              </a:solidFill>
              <a:effectLst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NZ" sz="1800" b="1" i="0" dirty="0">
                <a:solidFill>
                  <a:srgbClr val="778C3C"/>
                </a:solidFill>
                <a:effectLst/>
              </a:rPr>
              <a:t>GitHub Repository: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NZ" sz="1800" i="0" dirty="0">
                <a:solidFill>
                  <a:schemeClr val="accent5">
                    <a:lumMod val="75000"/>
                  </a:schemeClr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https://github.com/wang-emma/Stats-NZ-Livestock2017.git</a:t>
            </a:r>
            <a:endParaRPr lang="en-NZ" sz="18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NZ" sz="1800" i="0" dirty="0">
              <a:solidFill>
                <a:srgbClr val="778C3C"/>
              </a:solidFill>
              <a:effectLst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rgbClr val="778C3C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NZ" sz="2000" dirty="0">
              <a:solidFill>
                <a:srgbClr val="778C3C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BD6619-A4FA-4288-90FC-4ACE4C61E406}"/>
              </a:ext>
            </a:extLst>
          </p:cNvPr>
          <p:cNvSpPr txBox="1"/>
          <p:nvPr/>
        </p:nvSpPr>
        <p:spPr>
          <a:xfrm>
            <a:off x="800987" y="4848446"/>
            <a:ext cx="104057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What’s next?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What are the reasons </a:t>
            </a:r>
            <a:r>
              <a:rPr lang="en-US">
                <a:solidFill>
                  <a:schemeClr val="bg1"/>
                </a:solidFill>
              </a:rPr>
              <a:t>for the shrinking </a:t>
            </a:r>
            <a:r>
              <a:rPr lang="en-US" dirty="0">
                <a:solidFill>
                  <a:schemeClr val="bg1"/>
                </a:solidFill>
              </a:rPr>
              <a:t>beef cattle and sheep farming?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What are the economic and environmental impacts of these changes?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06770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1D187-1D0F-40A5-AA8E-E1421310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474" y="-152357"/>
            <a:ext cx="4400549" cy="1857375"/>
          </a:xfrm>
        </p:spPr>
        <p:txBody>
          <a:bodyPr anchor="b">
            <a:normAutofit/>
          </a:bodyPr>
          <a:lstStyle/>
          <a:p>
            <a:r>
              <a:rPr lang="en-NZ" dirty="0"/>
              <a:t>Outline</a:t>
            </a:r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599506A3-07B0-EA6D-C757-83DD99B62C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3" r="9099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F2517A1-440E-4171-9AD1-184F1E04F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474" y="2095433"/>
            <a:ext cx="4400549" cy="3167019"/>
          </a:xfrm>
        </p:spPr>
        <p:txBody>
          <a:bodyPr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3200" dirty="0">
                <a:latin typeface="Abadi"/>
              </a:rPr>
              <a:t>Introduction</a:t>
            </a:r>
          </a:p>
          <a:p>
            <a:pPr>
              <a:spcBef>
                <a:spcPts val="1400"/>
              </a:spcBef>
            </a:pPr>
            <a:r>
              <a:rPr lang="en-US" sz="3200" dirty="0">
                <a:latin typeface="Abadi"/>
              </a:rPr>
              <a:t>Results</a:t>
            </a:r>
          </a:p>
          <a:p>
            <a:pPr>
              <a:spcBef>
                <a:spcPts val="1400"/>
              </a:spcBef>
            </a:pPr>
            <a:r>
              <a:rPr lang="en-US" sz="3200" dirty="0">
                <a:latin typeface="Abadi"/>
              </a:rPr>
              <a:t>Conclusion</a:t>
            </a:r>
          </a:p>
          <a:p>
            <a:pPr>
              <a:spcBef>
                <a:spcPts val="1400"/>
              </a:spcBef>
            </a:pPr>
            <a:r>
              <a:rPr lang="en-US" sz="3200" dirty="0">
                <a:latin typeface="Abadi"/>
              </a:rPr>
              <a:t>Appendix</a:t>
            </a:r>
            <a:endParaRPr lang="en-NZ" sz="3200" dirty="0"/>
          </a:p>
        </p:txBody>
      </p:sp>
    </p:spTree>
    <p:extLst>
      <p:ext uri="{BB962C8B-B14F-4D97-AF65-F5344CB8AC3E}">
        <p14:creationId xmlns:p14="http://schemas.microsoft.com/office/powerpoint/2010/main" val="16810132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8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1D187-1D0F-40A5-AA8E-E1421310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64" y="148412"/>
            <a:ext cx="4400549" cy="1857375"/>
          </a:xfrm>
        </p:spPr>
        <p:txBody>
          <a:bodyPr anchor="b">
            <a:normAutofit/>
          </a:bodyPr>
          <a:lstStyle/>
          <a:p>
            <a:r>
              <a:rPr lang="en-NZ" dirty="0"/>
              <a:t>Introduction</a:t>
            </a:r>
          </a:p>
        </p:txBody>
      </p:sp>
      <p:pic>
        <p:nvPicPr>
          <p:cNvPr id="39" name="Picture 38" descr="Line of sheep walking on a grassy field">
            <a:extLst>
              <a:ext uri="{FF2B5EF4-FFF2-40B4-BE49-F238E27FC236}">
                <a16:creationId xmlns:a16="http://schemas.microsoft.com/office/drawing/2014/main" id="{F16D0F4E-8E16-8EA5-8522-D249CB809B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7" r="35792" b="-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E7FD460C-02AC-4407-9F06-AAB6B44AA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52571" y="2848384"/>
            <a:ext cx="6092135" cy="3167019"/>
          </a:xfrm>
        </p:spPr>
        <p:txBody>
          <a:bodyPr anchor="t">
            <a:normAutofit fontScale="92500"/>
          </a:bodyPr>
          <a:lstStyle/>
          <a:p>
            <a:r>
              <a:rPr lang="en-NZ" sz="2400" dirty="0"/>
              <a:t>Data: Agricultural Census in July 2017 </a:t>
            </a:r>
          </a:p>
          <a:p>
            <a:pPr marL="0" indent="0">
              <a:buNone/>
            </a:pPr>
            <a:endParaRPr lang="en-NZ" sz="2400" dirty="0"/>
          </a:p>
          <a:p>
            <a:r>
              <a:rPr lang="en-NZ" sz="2400" dirty="0"/>
              <a:t>Live stocks</a:t>
            </a:r>
          </a:p>
          <a:p>
            <a:pPr lvl="1"/>
            <a:r>
              <a:rPr lang="en-NZ" dirty="0"/>
              <a:t>Sheep</a:t>
            </a:r>
          </a:p>
          <a:p>
            <a:pPr lvl="1"/>
            <a:r>
              <a:rPr lang="en-NZ" dirty="0"/>
              <a:t>Beef Cattle</a:t>
            </a:r>
          </a:p>
          <a:p>
            <a:pPr lvl="1"/>
            <a:r>
              <a:rPr lang="en-NZ" dirty="0"/>
              <a:t>Dairy Cattle</a:t>
            </a:r>
          </a:p>
          <a:p>
            <a:pPr marL="457200" lvl="1" indent="0">
              <a:buNone/>
            </a:pPr>
            <a:endParaRPr lang="en-NZ" dirty="0"/>
          </a:p>
          <a:p>
            <a:r>
              <a:rPr lang="en-NZ" sz="2400" dirty="0"/>
              <a:t>Regions: See the next page</a:t>
            </a:r>
          </a:p>
          <a:p>
            <a:pPr marL="0" indent="0">
              <a:buNone/>
            </a:pPr>
            <a:endParaRPr lang="en-NZ" sz="2400" dirty="0"/>
          </a:p>
          <a:p>
            <a:endParaRPr lang="en-NZ" sz="2400" dirty="0"/>
          </a:p>
        </p:txBody>
      </p:sp>
    </p:spTree>
    <p:extLst>
      <p:ext uri="{BB962C8B-B14F-4D97-AF65-F5344CB8AC3E}">
        <p14:creationId xmlns:p14="http://schemas.microsoft.com/office/powerpoint/2010/main" val="21503524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47BACA-FF7A-4C20-8838-9D8BEA13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732" y="0"/>
            <a:ext cx="6095999" cy="1624055"/>
          </a:xfrm>
        </p:spPr>
        <p:txBody>
          <a:bodyPr anchor="b">
            <a:normAutofit/>
          </a:bodyPr>
          <a:lstStyle/>
          <a:p>
            <a:r>
              <a:rPr lang="en-NZ" dirty="0">
                <a:solidFill>
                  <a:srgbClr val="778C3C"/>
                </a:solidFill>
              </a:rPr>
              <a:t>Regions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1468DCB-AC29-4BC8-B5EB-A3EBA96A4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32" y="2850345"/>
            <a:ext cx="5975498" cy="3167019"/>
          </a:xfrm>
        </p:spPr>
        <p:txBody>
          <a:bodyPr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NZ" sz="3200" dirty="0">
                <a:solidFill>
                  <a:srgbClr val="778C3C"/>
                </a:solidFill>
              </a:rPr>
              <a:t>17 regions included:</a:t>
            </a:r>
          </a:p>
          <a:p>
            <a:pPr lvl="1">
              <a:spcBef>
                <a:spcPts val="1400"/>
              </a:spcBef>
            </a:pPr>
            <a:r>
              <a:rPr lang="en-NZ" sz="2800" dirty="0">
                <a:solidFill>
                  <a:srgbClr val="778C3C"/>
                </a:solidFill>
              </a:rPr>
              <a:t>9 from the North Island</a:t>
            </a:r>
          </a:p>
          <a:p>
            <a:pPr lvl="1">
              <a:spcBef>
                <a:spcPts val="1400"/>
              </a:spcBef>
            </a:pPr>
            <a:r>
              <a:rPr lang="en-NZ" sz="2800" dirty="0">
                <a:solidFill>
                  <a:srgbClr val="778C3C"/>
                </a:solidFill>
              </a:rPr>
              <a:t>7 from the South Island</a:t>
            </a:r>
          </a:p>
          <a:p>
            <a:pPr lvl="1">
              <a:spcBef>
                <a:spcPts val="1400"/>
              </a:spcBef>
            </a:pPr>
            <a:r>
              <a:rPr lang="en-NZ" sz="2800" dirty="0">
                <a:solidFill>
                  <a:srgbClr val="778C3C"/>
                </a:solidFill>
              </a:rPr>
              <a:t> the Chatham Islands</a:t>
            </a:r>
          </a:p>
          <a:p>
            <a:pPr lvl="1">
              <a:spcBef>
                <a:spcPts val="1400"/>
              </a:spcBef>
            </a:pPr>
            <a:endParaRPr lang="en-NZ" sz="2800" dirty="0">
              <a:solidFill>
                <a:srgbClr val="778C3C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ACED8D-9DE6-4A78-B4D7-70A62AB3AF46}"/>
              </a:ext>
            </a:extLst>
          </p:cNvPr>
          <p:cNvGrpSpPr/>
          <p:nvPr/>
        </p:nvGrpSpPr>
        <p:grpSpPr>
          <a:xfrm>
            <a:off x="6411433" y="0"/>
            <a:ext cx="5280835" cy="6858000"/>
            <a:chOff x="6411433" y="0"/>
            <a:chExt cx="5280835" cy="6858000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307BE6FB-EA62-43B8-B681-46DA10C7A9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46" r="12051"/>
            <a:stretch/>
          </p:blipFill>
          <p:spPr>
            <a:xfrm>
              <a:off x="6411433" y="0"/>
              <a:ext cx="5280835" cy="685800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F470419-D05A-463F-9535-6E43636615B1}"/>
                </a:ext>
              </a:extLst>
            </p:cNvPr>
            <p:cNvGrpSpPr/>
            <p:nvPr/>
          </p:nvGrpSpPr>
          <p:grpSpPr>
            <a:xfrm>
              <a:off x="10008781" y="4189228"/>
              <a:ext cx="1354687" cy="2200940"/>
              <a:chOff x="3586716" y="4189228"/>
              <a:chExt cx="1354687" cy="2200940"/>
            </a:xfrm>
          </p:grpSpPr>
          <p:pic>
            <p:nvPicPr>
              <p:cNvPr id="19" name="Picture 18" descr="A picture containing map&#10;&#10;Description automatically generated">
                <a:extLst>
                  <a:ext uri="{FF2B5EF4-FFF2-40B4-BE49-F238E27FC236}">
                    <a16:creationId xmlns:a16="http://schemas.microsoft.com/office/drawing/2014/main" id="{C1D6686B-62FB-461D-8116-21EC9556D4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561" r="18889"/>
              <a:stretch/>
            </p:blipFill>
            <p:spPr>
              <a:xfrm>
                <a:off x="3586716" y="4189228"/>
                <a:ext cx="1354687" cy="2200940"/>
              </a:xfrm>
              <a:prstGeom prst="rect">
                <a:avLst/>
              </a:prstGeom>
            </p:spPr>
          </p:pic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3090D8A6-967E-4E0A-8926-BC27AB1F50A3}"/>
                  </a:ext>
                </a:extLst>
              </p:cNvPr>
              <p:cNvSpPr/>
              <p:nvPr/>
            </p:nvSpPr>
            <p:spPr>
              <a:xfrm>
                <a:off x="4088219" y="4959632"/>
                <a:ext cx="780533" cy="106782"/>
              </a:xfrm>
              <a:prstGeom prst="roundRect">
                <a:avLst/>
              </a:prstGeom>
              <a:solidFill>
                <a:schemeClr val="tx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NZ" sz="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Chatham Islands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1164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ack sheep among white sheep">
            <a:extLst>
              <a:ext uri="{FF2B5EF4-FFF2-40B4-BE49-F238E27FC236}">
                <a16:creationId xmlns:a16="http://schemas.microsoft.com/office/drawing/2014/main" id="{01142F7A-80CB-1079-4A7C-0F7B9E72E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57" r="1" b="667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1D1E5-2AF2-455B-8A9F-32A068B8F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Sheep</a:t>
            </a:r>
          </a:p>
        </p:txBody>
      </p:sp>
    </p:spTree>
    <p:extLst>
      <p:ext uri="{BB962C8B-B14F-4D97-AF65-F5344CB8AC3E}">
        <p14:creationId xmlns:p14="http://schemas.microsoft.com/office/powerpoint/2010/main" val="4165831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60A321E-B1E9-43A1-9916-C98236C13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3270FCF-7250-481F-A1C6-4F7D20C9D8C8}"/>
              </a:ext>
            </a:extLst>
          </p:cNvPr>
          <p:cNvSpPr/>
          <p:nvPr/>
        </p:nvSpPr>
        <p:spPr>
          <a:xfrm>
            <a:off x="3722459" y="2886992"/>
            <a:ext cx="927918" cy="126174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Manawatu-Wanganui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E83E1BE-1CA9-4021-BCF2-F30EFC7052BE}"/>
              </a:ext>
            </a:extLst>
          </p:cNvPr>
          <p:cNvSpPr/>
          <p:nvPr/>
        </p:nvSpPr>
        <p:spPr>
          <a:xfrm>
            <a:off x="2492373" y="4389220"/>
            <a:ext cx="590461" cy="121820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Canterbury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3E98951-E207-46D5-A1EA-29B1CCE246AF}"/>
              </a:ext>
            </a:extLst>
          </p:cNvPr>
          <p:cNvSpPr/>
          <p:nvPr/>
        </p:nvSpPr>
        <p:spPr>
          <a:xfrm>
            <a:off x="1974213" y="5247015"/>
            <a:ext cx="590461" cy="121820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Otago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E2090BD-B24E-404A-BF7C-BF79BE75F050}"/>
              </a:ext>
            </a:extLst>
          </p:cNvPr>
          <p:cNvSpPr/>
          <p:nvPr/>
        </p:nvSpPr>
        <p:spPr>
          <a:xfrm>
            <a:off x="1138190" y="5447312"/>
            <a:ext cx="590461" cy="121820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Southland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A63ECAF-0060-428E-B1E2-24C01214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043" y="0"/>
            <a:ext cx="6095999" cy="1624055"/>
          </a:xfrm>
        </p:spPr>
        <p:txBody>
          <a:bodyPr anchor="b">
            <a:normAutofit/>
          </a:bodyPr>
          <a:lstStyle/>
          <a:p>
            <a:r>
              <a:rPr lang="en-NZ" dirty="0"/>
              <a:t>Sheep in 2017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35DF51-8E32-4ACA-A078-2DCEF4A78DF4}"/>
              </a:ext>
            </a:extLst>
          </p:cNvPr>
          <p:cNvSpPr txBox="1"/>
          <p:nvPr/>
        </p:nvSpPr>
        <p:spPr>
          <a:xfrm>
            <a:off x="7000043" y="2751300"/>
            <a:ext cx="5061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Reading the map: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dirty="0"/>
              <a:t>The lighter the colours, the more live stocks there were</a:t>
            </a:r>
          </a:p>
          <a:p>
            <a:endParaRPr lang="en-N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Labelled regions: Regions with the 4000 thousand sheep 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dirty="0"/>
              <a:t>Southern part of the South Island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dirty="0"/>
              <a:t>Manawatu-Wanganui</a:t>
            </a:r>
          </a:p>
        </p:txBody>
      </p:sp>
      <p:pic>
        <p:nvPicPr>
          <p:cNvPr id="19" name="Picture 18" descr="A picture containing map&#10;&#10;Description automatically generated">
            <a:extLst>
              <a:ext uri="{FF2B5EF4-FFF2-40B4-BE49-F238E27FC236}">
                <a16:creationId xmlns:a16="http://schemas.microsoft.com/office/drawing/2014/main" id="{C192E32D-9076-4275-9884-F7CEF14044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3" r="29973"/>
          <a:stretch/>
        </p:blipFill>
        <p:spPr>
          <a:xfrm>
            <a:off x="3781471" y="4524942"/>
            <a:ext cx="1165752" cy="18908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A7AEFDB-2F5D-4CEC-8288-5787AC4C45B1}"/>
              </a:ext>
            </a:extLst>
          </p:cNvPr>
          <p:cNvSpPr txBox="1"/>
          <p:nvPr/>
        </p:nvSpPr>
        <p:spPr>
          <a:xfrm>
            <a:off x="4060075" y="4490272"/>
            <a:ext cx="85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900" dirty="0">
                <a:solidFill>
                  <a:schemeClr val="tx1">
                    <a:lumMod val="50000"/>
                  </a:schemeClr>
                </a:solidFill>
              </a:rPr>
              <a:t>Chatham Islands</a:t>
            </a:r>
          </a:p>
        </p:txBody>
      </p:sp>
    </p:spTree>
    <p:extLst>
      <p:ext uri="{BB962C8B-B14F-4D97-AF65-F5344CB8AC3E}">
        <p14:creationId xmlns:p14="http://schemas.microsoft.com/office/powerpoint/2010/main" val="2299387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5603" y="779795"/>
            <a:ext cx="3810001" cy="190182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North Island </a:t>
            </a:r>
            <a:r>
              <a:rPr lang="en-US" dirty="0">
                <a:solidFill>
                  <a:srgbClr val="8BA446"/>
                </a:solidFill>
              </a:rPr>
              <a:t>Sheep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7045603" y="2894270"/>
            <a:ext cx="51179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sheep count in Auckland and Taranaki increased from 2012 to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the other regions, the trend was negative</a:t>
            </a:r>
            <a:endParaRPr lang="en-NZ" dirty="0">
              <a:solidFill>
                <a:schemeClr val="bg1"/>
              </a:solidFill>
            </a:endParaRPr>
          </a:p>
        </p:txBody>
      </p:sp>
      <p:pic>
        <p:nvPicPr>
          <p:cNvPr id="22" name="Picture 21" descr="Chart, histogram&#10;&#10;Description automatically generated">
            <a:extLst>
              <a:ext uri="{FF2B5EF4-FFF2-40B4-BE49-F238E27FC236}">
                <a16:creationId xmlns:a16="http://schemas.microsoft.com/office/drawing/2014/main" id="{55B356EF-0EFA-4E22-A5B3-A7B681057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47" y="827395"/>
            <a:ext cx="6504011" cy="520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467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7715-E7A0-4C89-8C18-6B9295AB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358" y="520510"/>
            <a:ext cx="3810001" cy="190182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  <a:lumOff val="25000"/>
                  </a:schemeClr>
                </a:solidFill>
              </a:rPr>
              <a:t>South Island </a:t>
            </a:r>
            <a:r>
              <a:rPr lang="en-US" dirty="0">
                <a:solidFill>
                  <a:srgbClr val="8BA446"/>
                </a:solidFill>
              </a:rPr>
              <a:t>Sheep Counts</a:t>
            </a:r>
            <a:endParaRPr lang="en-NZ" dirty="0">
              <a:solidFill>
                <a:srgbClr val="8BA44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DBB4A-1DFB-4886-BEBF-36DCBBD0656F}"/>
              </a:ext>
            </a:extLst>
          </p:cNvPr>
          <p:cNvSpPr txBox="1"/>
          <p:nvPr/>
        </p:nvSpPr>
        <p:spPr>
          <a:xfrm>
            <a:off x="6960358" y="2634018"/>
            <a:ext cx="51179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Significant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reductions</a:t>
            </a:r>
            <a:r>
              <a:rPr lang="en-US" dirty="0">
                <a:solidFill>
                  <a:schemeClr val="bg1"/>
                </a:solidFill>
              </a:rPr>
              <a:t> (around 15%) in the major sheep farms across Canterbury, Otago and Southland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Increase</a:t>
            </a:r>
            <a:r>
              <a:rPr lang="en-US" dirty="0">
                <a:solidFill>
                  <a:schemeClr val="bg1"/>
                </a:solidFill>
              </a:rPr>
              <a:t> was only seen in Chatham Islands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Data suppressed: Nelson </a:t>
            </a:r>
            <a:endParaRPr lang="en-NZ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2DCD50AB-EDBF-4827-B295-4BAAAC04B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64" y="977521"/>
            <a:ext cx="6128698" cy="49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35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Cows outdoor">
            <a:extLst>
              <a:ext uri="{FF2B5EF4-FFF2-40B4-BE49-F238E27FC236}">
                <a16:creationId xmlns:a16="http://schemas.microsoft.com/office/drawing/2014/main" id="{ACBB7BD7-7F7F-4173-9F83-836F519FD8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8" r="1" b="1466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912D2-2A0A-43D6-BA31-16D9CC8AD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4447953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Beef Cattle</a:t>
            </a:r>
          </a:p>
        </p:txBody>
      </p:sp>
    </p:spTree>
    <p:extLst>
      <p:ext uri="{BB962C8B-B14F-4D97-AF65-F5344CB8AC3E}">
        <p14:creationId xmlns:p14="http://schemas.microsoft.com/office/powerpoint/2010/main" val="2352170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ornVTI">
  <a:themeElements>
    <a:clrScheme name="AnalogousFromLightSeed_2SEEDS">
      <a:dk1>
        <a:srgbClr val="000000"/>
      </a:dk1>
      <a:lt1>
        <a:srgbClr val="FFFFFF"/>
      </a:lt1>
      <a:dk2>
        <a:srgbClr val="213B32"/>
      </a:dk2>
      <a:lt2>
        <a:srgbClr val="E8E5E2"/>
      </a:lt2>
      <a:accent1>
        <a:srgbClr val="5DA0DB"/>
      </a:accent1>
      <a:accent2>
        <a:srgbClr val="51AFB4"/>
      </a:accent2>
      <a:accent3>
        <a:srgbClr val="7A86E2"/>
      </a:accent3>
      <a:accent4>
        <a:srgbClr val="DB915D"/>
      </a:accent4>
      <a:accent5>
        <a:srgbClr val="B0A25E"/>
      </a:accent5>
      <a:accent6>
        <a:srgbClr val="94AD49"/>
      </a:accent6>
      <a:hlink>
        <a:srgbClr val="9F7C5D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523</Words>
  <Application>Microsoft Office PowerPoint</Application>
  <PresentationFormat>Widescreen</PresentationFormat>
  <Paragraphs>120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Abadi</vt:lpstr>
      <vt:lpstr>Arial</vt:lpstr>
      <vt:lpstr>Verdana Pro</vt:lpstr>
      <vt:lpstr>Verdana Pro Cond SemiBold</vt:lpstr>
      <vt:lpstr>TornVTI</vt:lpstr>
      <vt:lpstr>Distribution and Development of Livestock in New Zealand</vt:lpstr>
      <vt:lpstr>Outline</vt:lpstr>
      <vt:lpstr>Introduction</vt:lpstr>
      <vt:lpstr>Regions</vt:lpstr>
      <vt:lpstr>Sheep</vt:lpstr>
      <vt:lpstr>Sheep in 2017</vt:lpstr>
      <vt:lpstr>North Island Sheep Counts</vt:lpstr>
      <vt:lpstr>South Island Sheep Counts</vt:lpstr>
      <vt:lpstr>Beef Cattle</vt:lpstr>
      <vt:lpstr>Beef Cattle in 2017</vt:lpstr>
      <vt:lpstr>North Island  Beef Cattle Counts</vt:lpstr>
      <vt:lpstr>South Island  Beef Cattle Counts</vt:lpstr>
      <vt:lpstr>Dairy Cattle</vt:lpstr>
      <vt:lpstr>Dairy Cattle in 2017</vt:lpstr>
      <vt:lpstr>North Island  Dairy Cattle Counts</vt:lpstr>
      <vt:lpstr>South Island  Dairy Cattle Counts</vt:lpstr>
      <vt:lpstr>Conclusions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 Wang</dc:creator>
  <cp:lastModifiedBy>Emma Wang</cp:lastModifiedBy>
  <cp:revision>81</cp:revision>
  <dcterms:created xsi:type="dcterms:W3CDTF">2022-07-17T00:06:01Z</dcterms:created>
  <dcterms:modified xsi:type="dcterms:W3CDTF">2022-07-17T14:08:51Z</dcterms:modified>
</cp:coreProperties>
</file>

<file path=docProps/thumbnail.jpeg>
</file>